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43891200" cy="32918400"/>
  <p:notesSz cx="32918400" cy="5120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1pPr>
    <a:lvl2pPr marL="470230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2pPr>
    <a:lvl3pPr marL="940460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3pPr>
    <a:lvl4pPr marL="1410691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4pPr>
    <a:lvl5pPr marL="1880921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5pPr>
    <a:lvl6pPr marL="2351151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6pPr>
    <a:lvl7pPr marL="2821381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7pPr>
    <a:lvl8pPr marL="3291611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8pPr>
    <a:lvl9pPr marL="3761842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17" userDrawn="1">
          <p15:clr>
            <a:srgbClr val="A4A3A4"/>
          </p15:clr>
        </p15:guide>
        <p15:guide id="2" orient="horz" pos="19632" userDrawn="1">
          <p15:clr>
            <a:srgbClr val="A4A3A4"/>
          </p15:clr>
        </p15:guide>
        <p15:guide id="3" orient="horz" pos="3729" userDrawn="1">
          <p15:clr>
            <a:srgbClr val="A4A3A4"/>
          </p15:clr>
        </p15:guide>
        <p15:guide id="4" orient="horz" pos="2129" userDrawn="1">
          <p15:clr>
            <a:srgbClr val="A4A3A4"/>
          </p15:clr>
        </p15:guide>
        <p15:guide id="5" pos="6376" userDrawn="1">
          <p15:clr>
            <a:srgbClr val="A4A3A4"/>
          </p15:clr>
        </p15:guide>
        <p15:guide id="6" pos="7210" userDrawn="1">
          <p15:clr>
            <a:srgbClr val="A4A3A4"/>
          </p15:clr>
        </p15:guide>
        <p15:guide id="7" pos="13124" userDrawn="1">
          <p15:clr>
            <a:srgbClr val="A4A3A4"/>
          </p15:clr>
        </p15:guide>
        <p15:guide id="8" pos="21030" userDrawn="1">
          <p15:clr>
            <a:srgbClr val="A4A3A4"/>
          </p15:clr>
        </p15:guide>
        <p15:guide id="9" pos="985" userDrawn="1">
          <p15:clr>
            <a:srgbClr val="A4A3A4"/>
          </p15:clr>
        </p15:guide>
        <p15:guide id="10" pos="13997" userDrawn="1">
          <p15:clr>
            <a:srgbClr val="A4A3A4"/>
          </p15:clr>
        </p15:guide>
        <p15:guide id="11" pos="20197" userDrawn="1">
          <p15:clr>
            <a:srgbClr val="A4A3A4"/>
          </p15:clr>
        </p15:guide>
        <p15:guide id="12" pos="264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ADFA"/>
    <a:srgbClr val="FBF4EC"/>
    <a:srgbClr val="CAB897"/>
    <a:srgbClr val="ABABAB"/>
    <a:srgbClr val="FFFFFF"/>
    <a:srgbClr val="698DC3"/>
    <a:srgbClr val="304E79"/>
    <a:srgbClr val="0099FF"/>
    <a:srgbClr val="FFFF66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69"/>
    <p:restoredTop sz="94134" autoAdjust="0"/>
  </p:normalViewPr>
  <p:slideViewPr>
    <p:cSldViewPr snapToGrid="0">
      <p:cViewPr>
        <p:scale>
          <a:sx n="25" d="100"/>
          <a:sy n="25" d="100"/>
        </p:scale>
        <p:origin x="1662" y="18"/>
      </p:cViewPr>
      <p:guideLst>
        <p:guide orient="horz" pos="717"/>
        <p:guide orient="horz" pos="19632"/>
        <p:guide orient="horz" pos="3729"/>
        <p:guide orient="horz" pos="2129"/>
        <p:guide pos="6376"/>
        <p:guide pos="7210"/>
        <p:guide pos="13124"/>
        <p:guide pos="21030"/>
        <p:guide pos="985"/>
        <p:guide pos="13997"/>
        <p:guide pos="20197"/>
        <p:guide pos="264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50" d="100"/>
        <a:sy n="50" d="100"/>
      </p:scale>
      <p:origin x="0" y="0"/>
    </p:cViewPr>
  </p:notesTextViewPr>
  <p:notesViewPr>
    <p:cSldViewPr snapToGrid="0">
      <p:cViewPr varScale="1">
        <p:scale>
          <a:sx n="17" d="100"/>
          <a:sy n="17" d="100"/>
        </p:scale>
        <p:origin x="4672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4265275" cy="2566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18646775" y="0"/>
            <a:ext cx="14263688" cy="2566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4396BC-FF86-E443-91C3-1CD4D44441F9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48639413"/>
            <a:ext cx="14265275" cy="2566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8646775" y="48639413"/>
            <a:ext cx="14263688" cy="2566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F8959C-2FBA-6B42-9D3B-192CE43D4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981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4265275" cy="2560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8646775" y="0"/>
            <a:ext cx="14263688" cy="2560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DF699EAC-4048-3F42-8ACE-36A8E7A2B107}" type="datetime1">
              <a:rPr lang="en-US" altLang="x-none"/>
              <a:pPr/>
              <a:t>6/3/2017</a:t>
            </a:fld>
            <a:endParaRPr lang="en-US" alt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657600" y="3840163"/>
            <a:ext cx="25603200" cy="19202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292475" y="24323675"/>
            <a:ext cx="26333450" cy="2304256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637825"/>
            <a:ext cx="14265275" cy="25590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8646775" y="48637825"/>
            <a:ext cx="14263688" cy="25590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DA308539-C738-0D4A-99AF-ACA1097176B9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785508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ＭＳ Ｐゴシック" pitchFamily="-111" charset="-128"/>
      </a:defRPr>
    </a:lvl1pPr>
    <a:lvl2pPr marL="47023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2pPr>
    <a:lvl3pPr marL="94046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3pPr>
    <a:lvl4pPr marL="141069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4pPr>
    <a:lvl5pPr marL="188092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5pPr>
    <a:lvl6pPr marL="235115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6pPr>
    <a:lvl7pPr marL="282138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7pPr>
    <a:lvl8pPr marL="329161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8pPr>
    <a:lvl9pPr marL="3761842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657600" y="3840163"/>
            <a:ext cx="25603200" cy="192024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x-none" sz="9600" dirty="0">
              <a:solidFill>
                <a:srgbClr val="000000"/>
              </a:solidFill>
              <a:ea typeface="ＭＳ Ｐゴシック" charset="-128"/>
            </a:endParaRPr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/>
            <a:fld id="{466B9D7C-0EBC-DB40-B4F6-61DBC8454BC3}" type="slidenum">
              <a:rPr lang="en-US" altLang="x-none" sz="1200">
                <a:latin typeface="Calibri" charset="0"/>
              </a:rPr>
              <a:pPr eaLnBrk="1" hangingPunct="1"/>
              <a:t>1</a:t>
            </a:fld>
            <a:endParaRPr lang="en-US" altLang="x-none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674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570" y="10226675"/>
            <a:ext cx="37308064" cy="70548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136" y="18653127"/>
            <a:ext cx="30724928" cy="8413750"/>
          </a:xfrm>
        </p:spPr>
        <p:txBody>
          <a:bodyPr/>
          <a:lstStyle>
            <a:lvl1pPr marL="0" indent="0" algn="ctr">
              <a:buNone/>
              <a:defRPr/>
            </a:lvl1pPr>
            <a:lvl2pPr marL="391881" indent="0" algn="ctr">
              <a:buNone/>
              <a:defRPr/>
            </a:lvl2pPr>
            <a:lvl3pPr marL="783762" indent="0" algn="ctr">
              <a:buNone/>
              <a:defRPr/>
            </a:lvl3pPr>
            <a:lvl4pPr marL="1175642" indent="0" algn="ctr">
              <a:buNone/>
              <a:defRPr/>
            </a:lvl4pPr>
            <a:lvl5pPr marL="1567524" indent="0" algn="ctr">
              <a:buNone/>
              <a:defRPr/>
            </a:lvl5pPr>
            <a:lvl6pPr marL="1959405" indent="0" algn="ctr">
              <a:buNone/>
              <a:defRPr/>
            </a:lvl6pPr>
            <a:lvl7pPr marL="2351286" indent="0" algn="ctr">
              <a:buNone/>
              <a:defRPr/>
            </a:lvl7pPr>
            <a:lvl8pPr marL="2743166" indent="0" algn="ctr">
              <a:buNone/>
              <a:defRPr/>
            </a:lvl8pPr>
            <a:lvl9pPr marL="313504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F60316-CBDA-1F42-8FB8-08A3D8EBA4CD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18434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D0F6B0-B17D-2448-8E9A-57663E444D8B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0991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3298" y="2925763"/>
            <a:ext cx="9326336" cy="2633503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1568" y="2925763"/>
            <a:ext cx="27851100" cy="263350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A4453A1-2B95-9A40-9FC3-DC8FE16B6660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5703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60519B-3F54-2C47-8968-0AD39D7C2E81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1328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440"/>
            <a:ext cx="37308064" cy="6537325"/>
          </a:xfrm>
        </p:spPr>
        <p:txBody>
          <a:bodyPr anchor="t"/>
          <a:lstStyle>
            <a:lvl1pPr algn="l">
              <a:defRPr sz="3428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540"/>
            <a:ext cx="37308064" cy="7200900"/>
          </a:xfrm>
        </p:spPr>
        <p:txBody>
          <a:bodyPr anchor="b"/>
          <a:lstStyle>
            <a:lvl1pPr marL="0" indent="0">
              <a:buNone/>
              <a:defRPr sz="1715"/>
            </a:lvl1pPr>
            <a:lvl2pPr marL="391881" indent="0">
              <a:buNone/>
              <a:defRPr sz="1543"/>
            </a:lvl2pPr>
            <a:lvl3pPr marL="783762" indent="0">
              <a:buNone/>
              <a:defRPr sz="1371"/>
            </a:lvl3pPr>
            <a:lvl4pPr marL="1175642" indent="0">
              <a:buNone/>
              <a:defRPr sz="1200"/>
            </a:lvl4pPr>
            <a:lvl5pPr marL="1567524" indent="0">
              <a:buNone/>
              <a:defRPr sz="1200"/>
            </a:lvl5pPr>
            <a:lvl6pPr marL="1959405" indent="0">
              <a:buNone/>
              <a:defRPr sz="1200"/>
            </a:lvl6pPr>
            <a:lvl7pPr marL="2351286" indent="0">
              <a:buNone/>
              <a:defRPr sz="1200"/>
            </a:lvl7pPr>
            <a:lvl8pPr marL="2743166" indent="0">
              <a:buNone/>
              <a:defRPr sz="1200"/>
            </a:lvl8pPr>
            <a:lvl9pPr marL="31350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4A5995-63F0-604F-99E3-B099A3604D87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55098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1570" y="9510715"/>
            <a:ext cx="18588717" cy="19750087"/>
          </a:xfrm>
        </p:spPr>
        <p:txBody>
          <a:bodyPr/>
          <a:lstStyle>
            <a:lvl1pPr>
              <a:defRPr sz="2400"/>
            </a:lvl1pPr>
            <a:lvl2pPr>
              <a:defRPr sz="2057"/>
            </a:lvl2pPr>
            <a:lvl3pPr>
              <a:defRPr sz="1715"/>
            </a:lvl3pPr>
            <a:lvl4pPr>
              <a:defRPr sz="1543"/>
            </a:lvl4pPr>
            <a:lvl5pPr>
              <a:defRPr sz="1543"/>
            </a:lvl5pPr>
            <a:lvl6pPr>
              <a:defRPr sz="1543"/>
            </a:lvl6pPr>
            <a:lvl7pPr>
              <a:defRPr sz="1543"/>
            </a:lvl7pPr>
            <a:lvl8pPr>
              <a:defRPr sz="1543"/>
            </a:lvl8pPr>
            <a:lvl9pPr>
              <a:defRPr sz="154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10915" y="9510715"/>
            <a:ext cx="18588718" cy="19750087"/>
          </a:xfrm>
        </p:spPr>
        <p:txBody>
          <a:bodyPr/>
          <a:lstStyle>
            <a:lvl1pPr>
              <a:defRPr sz="2400"/>
            </a:lvl1pPr>
            <a:lvl2pPr>
              <a:defRPr sz="2057"/>
            </a:lvl2pPr>
            <a:lvl3pPr>
              <a:defRPr sz="1715"/>
            </a:lvl3pPr>
            <a:lvl4pPr>
              <a:defRPr sz="1543"/>
            </a:lvl4pPr>
            <a:lvl5pPr>
              <a:defRPr sz="1543"/>
            </a:lvl5pPr>
            <a:lvl6pPr>
              <a:defRPr sz="1543"/>
            </a:lvl6pPr>
            <a:lvl7pPr>
              <a:defRPr sz="1543"/>
            </a:lvl7pPr>
            <a:lvl8pPr>
              <a:defRPr sz="1543"/>
            </a:lvl8pPr>
            <a:lvl9pPr>
              <a:defRPr sz="154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EE832A-E968-E746-8791-FC2421ED8C79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60234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834" y="1317625"/>
            <a:ext cx="39501536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832" y="7369177"/>
            <a:ext cx="19392900" cy="3070225"/>
          </a:xfrm>
        </p:spPr>
        <p:txBody>
          <a:bodyPr anchor="b"/>
          <a:lstStyle>
            <a:lvl1pPr marL="0" indent="0">
              <a:buNone/>
              <a:defRPr sz="2057" b="1"/>
            </a:lvl1pPr>
            <a:lvl2pPr marL="391881" indent="0">
              <a:buNone/>
              <a:defRPr sz="1715" b="1"/>
            </a:lvl2pPr>
            <a:lvl3pPr marL="783762" indent="0">
              <a:buNone/>
              <a:defRPr sz="1543" b="1"/>
            </a:lvl3pPr>
            <a:lvl4pPr marL="1175642" indent="0">
              <a:buNone/>
              <a:defRPr sz="1371" b="1"/>
            </a:lvl4pPr>
            <a:lvl5pPr marL="1567524" indent="0">
              <a:buNone/>
              <a:defRPr sz="1371" b="1"/>
            </a:lvl5pPr>
            <a:lvl6pPr marL="1959405" indent="0">
              <a:buNone/>
              <a:defRPr sz="1371" b="1"/>
            </a:lvl6pPr>
            <a:lvl7pPr marL="2351286" indent="0">
              <a:buNone/>
              <a:defRPr sz="1371" b="1"/>
            </a:lvl7pPr>
            <a:lvl8pPr marL="2743166" indent="0">
              <a:buNone/>
              <a:defRPr sz="1371" b="1"/>
            </a:lvl8pPr>
            <a:lvl9pPr marL="3135047" indent="0">
              <a:buNone/>
              <a:defRPr sz="137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832" y="10439402"/>
            <a:ext cx="19392900" cy="18965863"/>
          </a:xfrm>
        </p:spPr>
        <p:txBody>
          <a:bodyPr/>
          <a:lstStyle>
            <a:lvl1pPr>
              <a:defRPr sz="2057"/>
            </a:lvl1pPr>
            <a:lvl2pPr>
              <a:defRPr sz="1715"/>
            </a:lvl2pPr>
            <a:lvl3pPr>
              <a:defRPr sz="1543"/>
            </a:lvl3pPr>
            <a:lvl4pPr>
              <a:defRPr sz="1371"/>
            </a:lvl4pPr>
            <a:lvl5pPr>
              <a:defRPr sz="1371"/>
            </a:lvl5pPr>
            <a:lvl6pPr>
              <a:defRPr sz="1371"/>
            </a:lvl6pPr>
            <a:lvl7pPr>
              <a:defRPr sz="1371"/>
            </a:lvl7pPr>
            <a:lvl8pPr>
              <a:defRPr sz="1371"/>
            </a:lvl8pPr>
            <a:lvl9pPr>
              <a:defRPr sz="137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665" y="7369177"/>
            <a:ext cx="19399704" cy="3070225"/>
          </a:xfrm>
        </p:spPr>
        <p:txBody>
          <a:bodyPr anchor="b"/>
          <a:lstStyle>
            <a:lvl1pPr marL="0" indent="0">
              <a:buNone/>
              <a:defRPr sz="2057" b="1"/>
            </a:lvl1pPr>
            <a:lvl2pPr marL="391881" indent="0">
              <a:buNone/>
              <a:defRPr sz="1715" b="1"/>
            </a:lvl2pPr>
            <a:lvl3pPr marL="783762" indent="0">
              <a:buNone/>
              <a:defRPr sz="1543" b="1"/>
            </a:lvl3pPr>
            <a:lvl4pPr marL="1175642" indent="0">
              <a:buNone/>
              <a:defRPr sz="1371" b="1"/>
            </a:lvl4pPr>
            <a:lvl5pPr marL="1567524" indent="0">
              <a:buNone/>
              <a:defRPr sz="1371" b="1"/>
            </a:lvl5pPr>
            <a:lvl6pPr marL="1959405" indent="0">
              <a:buNone/>
              <a:defRPr sz="1371" b="1"/>
            </a:lvl6pPr>
            <a:lvl7pPr marL="2351286" indent="0">
              <a:buNone/>
              <a:defRPr sz="1371" b="1"/>
            </a:lvl7pPr>
            <a:lvl8pPr marL="2743166" indent="0">
              <a:buNone/>
              <a:defRPr sz="1371" b="1"/>
            </a:lvl8pPr>
            <a:lvl9pPr marL="3135047" indent="0">
              <a:buNone/>
              <a:defRPr sz="137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665" y="10439402"/>
            <a:ext cx="19399704" cy="18965863"/>
          </a:xfrm>
        </p:spPr>
        <p:txBody>
          <a:bodyPr/>
          <a:lstStyle>
            <a:lvl1pPr>
              <a:defRPr sz="2057"/>
            </a:lvl1pPr>
            <a:lvl2pPr>
              <a:defRPr sz="1715"/>
            </a:lvl2pPr>
            <a:lvl3pPr>
              <a:defRPr sz="1543"/>
            </a:lvl3pPr>
            <a:lvl4pPr>
              <a:defRPr sz="1371"/>
            </a:lvl4pPr>
            <a:lvl5pPr>
              <a:defRPr sz="1371"/>
            </a:lvl5pPr>
            <a:lvl6pPr>
              <a:defRPr sz="1371"/>
            </a:lvl6pPr>
            <a:lvl7pPr>
              <a:defRPr sz="1371"/>
            </a:lvl7pPr>
            <a:lvl8pPr>
              <a:defRPr sz="1371"/>
            </a:lvl8pPr>
            <a:lvl9pPr>
              <a:defRPr sz="137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154FA4-9BB3-4841-BF8A-BD1A0AD889A3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1375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71D64D-92F6-B048-9D78-91B153CC65B0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1818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104275-E9C3-DF4B-A260-4A7876A6D386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51608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833" y="1311275"/>
            <a:ext cx="14439900" cy="5576888"/>
          </a:xfrm>
        </p:spPr>
        <p:txBody>
          <a:bodyPr anchor="b"/>
          <a:lstStyle>
            <a:lvl1pPr algn="l">
              <a:defRPr sz="171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969" y="1311277"/>
            <a:ext cx="24536400" cy="28093988"/>
          </a:xfrm>
        </p:spPr>
        <p:txBody>
          <a:bodyPr/>
          <a:lstStyle>
            <a:lvl1pPr>
              <a:defRPr sz="2743"/>
            </a:lvl1pPr>
            <a:lvl2pPr>
              <a:defRPr sz="2400"/>
            </a:lvl2pPr>
            <a:lvl3pPr>
              <a:defRPr sz="2057"/>
            </a:lvl3pPr>
            <a:lvl4pPr>
              <a:defRPr sz="1715"/>
            </a:lvl4pPr>
            <a:lvl5pPr>
              <a:defRPr sz="1715"/>
            </a:lvl5pPr>
            <a:lvl6pPr>
              <a:defRPr sz="1715"/>
            </a:lvl6pPr>
            <a:lvl7pPr>
              <a:defRPr sz="1715"/>
            </a:lvl7pPr>
            <a:lvl8pPr>
              <a:defRPr sz="1715"/>
            </a:lvl8pPr>
            <a:lvl9pPr>
              <a:defRPr sz="171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833" y="6888164"/>
            <a:ext cx="14439900" cy="22517100"/>
          </a:xfrm>
        </p:spPr>
        <p:txBody>
          <a:bodyPr/>
          <a:lstStyle>
            <a:lvl1pPr marL="0" indent="0">
              <a:buNone/>
              <a:defRPr sz="1200"/>
            </a:lvl1pPr>
            <a:lvl2pPr marL="391881" indent="0">
              <a:buNone/>
              <a:defRPr sz="1029"/>
            </a:lvl2pPr>
            <a:lvl3pPr marL="783762" indent="0">
              <a:buNone/>
              <a:defRPr sz="857"/>
            </a:lvl3pPr>
            <a:lvl4pPr marL="1175642" indent="0">
              <a:buNone/>
              <a:defRPr sz="771"/>
            </a:lvl4pPr>
            <a:lvl5pPr marL="1567524" indent="0">
              <a:buNone/>
              <a:defRPr sz="771"/>
            </a:lvl5pPr>
            <a:lvl6pPr marL="1959405" indent="0">
              <a:buNone/>
              <a:defRPr sz="771"/>
            </a:lvl6pPr>
            <a:lvl7pPr marL="2351286" indent="0">
              <a:buNone/>
              <a:defRPr sz="771"/>
            </a:lvl7pPr>
            <a:lvl8pPr marL="2743166" indent="0">
              <a:buNone/>
              <a:defRPr sz="771"/>
            </a:lvl8pPr>
            <a:lvl9pPr marL="3135047" indent="0">
              <a:buNone/>
              <a:defRPr sz="77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1FB1E7C-50D5-E945-9B4B-F216CB568CA6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777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438" y="23042563"/>
            <a:ext cx="26335264" cy="2720975"/>
          </a:xfrm>
        </p:spPr>
        <p:txBody>
          <a:bodyPr anchor="b"/>
          <a:lstStyle>
            <a:lvl1pPr algn="l">
              <a:defRPr sz="171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438" y="2941641"/>
            <a:ext cx="26335264" cy="19750087"/>
          </a:xfrm>
        </p:spPr>
        <p:txBody>
          <a:bodyPr/>
          <a:lstStyle>
            <a:lvl1pPr marL="0" indent="0">
              <a:buNone/>
              <a:defRPr sz="2743"/>
            </a:lvl1pPr>
            <a:lvl2pPr marL="391881" indent="0">
              <a:buNone/>
              <a:defRPr sz="2400"/>
            </a:lvl2pPr>
            <a:lvl3pPr marL="783762" indent="0">
              <a:buNone/>
              <a:defRPr sz="2057"/>
            </a:lvl3pPr>
            <a:lvl4pPr marL="1175642" indent="0">
              <a:buNone/>
              <a:defRPr sz="1715"/>
            </a:lvl4pPr>
            <a:lvl5pPr marL="1567524" indent="0">
              <a:buNone/>
              <a:defRPr sz="1715"/>
            </a:lvl5pPr>
            <a:lvl6pPr marL="1959405" indent="0">
              <a:buNone/>
              <a:defRPr sz="1715"/>
            </a:lvl6pPr>
            <a:lvl7pPr marL="2351286" indent="0">
              <a:buNone/>
              <a:defRPr sz="1715"/>
            </a:lvl7pPr>
            <a:lvl8pPr marL="2743166" indent="0">
              <a:buNone/>
              <a:defRPr sz="1715"/>
            </a:lvl8pPr>
            <a:lvl9pPr marL="3135047" indent="0">
              <a:buNone/>
              <a:defRPr sz="1715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438" y="25763539"/>
            <a:ext cx="26335264" cy="3862387"/>
          </a:xfrm>
        </p:spPr>
        <p:txBody>
          <a:bodyPr/>
          <a:lstStyle>
            <a:lvl1pPr marL="0" indent="0">
              <a:buNone/>
              <a:defRPr sz="1200"/>
            </a:lvl1pPr>
            <a:lvl2pPr marL="391881" indent="0">
              <a:buNone/>
              <a:defRPr sz="1029"/>
            </a:lvl2pPr>
            <a:lvl3pPr marL="783762" indent="0">
              <a:buNone/>
              <a:defRPr sz="857"/>
            </a:lvl3pPr>
            <a:lvl4pPr marL="1175642" indent="0">
              <a:buNone/>
              <a:defRPr sz="771"/>
            </a:lvl4pPr>
            <a:lvl5pPr marL="1567524" indent="0">
              <a:buNone/>
              <a:defRPr sz="771"/>
            </a:lvl5pPr>
            <a:lvl6pPr marL="1959405" indent="0">
              <a:buNone/>
              <a:defRPr sz="771"/>
            </a:lvl6pPr>
            <a:lvl7pPr marL="2351286" indent="0">
              <a:buNone/>
              <a:defRPr sz="771"/>
            </a:lvl7pPr>
            <a:lvl8pPr marL="2743166" indent="0">
              <a:buNone/>
              <a:defRPr sz="771"/>
            </a:lvl8pPr>
            <a:lvl9pPr marL="3135047" indent="0">
              <a:buNone/>
              <a:defRPr sz="77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2E6EC6-3D2D-F041-BF3C-07FE3A24A89F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5747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91569" y="2926080"/>
            <a:ext cx="37308064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407557" tIns="203779" rIns="407557" bIns="20377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91569" y="9511393"/>
            <a:ext cx="37308064" cy="19749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1568" y="29992320"/>
            <a:ext cx="9144000" cy="2194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>
              <a:defRPr sz="5314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6433" y="29992320"/>
            <a:ext cx="13898336" cy="2194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 algn="ctr">
              <a:defRPr sz="5314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5633" y="29992320"/>
            <a:ext cx="9144000" cy="2194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 algn="r">
              <a:defRPr sz="5314">
                <a:latin typeface="Times New Roman" charset="0"/>
              </a:defRPr>
            </a:lvl1pPr>
          </a:lstStyle>
          <a:p>
            <a:fld id="{15C7FC66-0D03-584B-8387-CEA859966603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2pPr>
      <a:lvl3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3pPr>
      <a:lvl4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4pPr>
      <a:lvl5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5pPr>
      <a:lvl6pPr marL="391881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6pPr>
      <a:lvl7pPr marL="783762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7pPr>
      <a:lvl8pPr marL="1175642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8pPr>
      <a:lvl9pPr marL="1567524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9pPr>
    </p:titleStyle>
    <p:bodyStyle>
      <a:lvl1pPr marL="1310352" indent="-1310352" algn="l" defTabSz="3492912" rtl="0" eaLnBrk="0" fontAlgn="base" hangingPunct="0">
        <a:spcBef>
          <a:spcPct val="20000"/>
        </a:spcBef>
        <a:spcAft>
          <a:spcPct val="0"/>
        </a:spcAft>
        <a:buChar char="•"/>
        <a:defRPr sz="12257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2838416" indent="-1091280" algn="l" defTabSz="3492912" rtl="0" eaLnBrk="0" fontAlgn="base" hangingPunct="0">
        <a:spcBef>
          <a:spcPct val="20000"/>
        </a:spcBef>
        <a:spcAft>
          <a:spcPct val="0"/>
        </a:spcAft>
        <a:buChar char="–"/>
        <a:defRPr sz="10714">
          <a:solidFill>
            <a:schemeClr val="tx1"/>
          </a:solidFill>
          <a:latin typeface="+mn-lt"/>
          <a:ea typeface="ＭＳ Ｐゴシック" pitchFamily="-65" charset="-128"/>
        </a:defRPr>
      </a:lvl2pPr>
      <a:lvl3pPr marL="4366479" indent="-873568" algn="l" defTabSz="3492912" rtl="0" eaLnBrk="0" fontAlgn="base" hangingPunct="0">
        <a:spcBef>
          <a:spcPct val="20000"/>
        </a:spcBef>
        <a:spcAft>
          <a:spcPct val="0"/>
        </a:spcAft>
        <a:buChar char="•"/>
        <a:defRPr sz="9171">
          <a:solidFill>
            <a:schemeClr val="tx1"/>
          </a:solidFill>
          <a:latin typeface="+mn-lt"/>
          <a:ea typeface="ＭＳ Ｐゴシック" pitchFamily="-65" charset="-128"/>
        </a:defRPr>
      </a:lvl3pPr>
      <a:lvl4pPr marL="6113615" indent="-873568" algn="l" defTabSz="3492912" rtl="0" eaLnBrk="0" fontAlgn="base" hangingPunct="0">
        <a:spcBef>
          <a:spcPct val="20000"/>
        </a:spcBef>
        <a:spcAft>
          <a:spcPct val="0"/>
        </a:spcAft>
        <a:buChar char="–"/>
        <a:defRPr sz="7628">
          <a:solidFill>
            <a:schemeClr val="tx1"/>
          </a:solidFill>
          <a:latin typeface="+mn-lt"/>
          <a:ea typeface="ＭＳ Ｐゴシック" pitchFamily="-65" charset="-128"/>
        </a:defRPr>
      </a:lvl4pPr>
      <a:lvl5pPr marL="7859390" indent="-872208" algn="l" defTabSz="3492912" rtl="0" eaLnBrk="0" fontAlgn="base" hangingPunct="0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5pPr>
      <a:lvl6pPr marL="8251271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6pPr>
      <a:lvl7pPr marL="8643152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7pPr>
      <a:lvl8pPr marL="9035032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8pPr>
      <a:lvl9pPr marL="9426913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1pPr>
      <a:lvl2pPr marL="391881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2pPr>
      <a:lvl3pPr marL="783762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3pPr>
      <a:lvl4pPr marL="1175642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4pPr>
      <a:lvl5pPr marL="1567524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5pPr>
      <a:lvl6pPr marL="1959405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6pPr>
      <a:lvl7pPr marL="2351286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7pPr>
      <a:lvl8pPr marL="2743166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8pPr>
      <a:lvl9pPr marL="3135047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jpg"/><Relationship Id="rId12" Type="http://schemas.openxmlformats.org/officeDocument/2006/relationships/image" Target="../media/image8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emf"/><Relationship Id="rId11" Type="http://schemas.microsoft.com/office/2007/relationships/hdphoto" Target="../media/hdphoto1.wdp"/><Relationship Id="rId5" Type="http://schemas.openxmlformats.org/officeDocument/2006/relationships/image" Target="../media/image2.JP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45028" y="543876"/>
            <a:ext cx="41622635" cy="4599624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42" name="Text Box 12"/>
          <p:cNvSpPr txBox="1">
            <a:spLocks noChangeArrowheads="1"/>
          </p:cNvSpPr>
          <p:nvPr/>
        </p:nvSpPr>
        <p:spPr bwMode="auto">
          <a:xfrm>
            <a:off x="12008271" y="5709998"/>
            <a:ext cx="16769928" cy="12217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just" eaLnBrk="1" hangingPunct="1"/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Design Features</a:t>
            </a:r>
            <a:endParaRPr lang="en-US" altLang="x-none" sz="4400" b="1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5689" r="9804" b="6750"/>
          <a:stretch/>
        </p:blipFill>
        <p:spPr>
          <a:xfrm>
            <a:off x="13436134" y="8598630"/>
            <a:ext cx="12920869" cy="6983896"/>
          </a:xfrm>
          <a:prstGeom prst="rect">
            <a:avLst/>
          </a:prstGeom>
        </p:spPr>
      </p:pic>
      <p:pic>
        <p:nvPicPr>
          <p:cNvPr id="14336" name="Picture 1433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5" t="19028" r="10245" b="16647"/>
          <a:stretch/>
        </p:blipFill>
        <p:spPr>
          <a:xfrm>
            <a:off x="12038489" y="8426361"/>
            <a:ext cx="16739709" cy="8302439"/>
          </a:xfrm>
          <a:prstGeom prst="rect">
            <a:avLst/>
          </a:prstGeom>
        </p:spPr>
      </p:pic>
      <p:sp>
        <p:nvSpPr>
          <p:cNvPr id="14343" name="Text Box 13"/>
          <p:cNvSpPr txBox="1">
            <a:spLocks noChangeArrowheads="1"/>
          </p:cNvSpPr>
          <p:nvPr/>
        </p:nvSpPr>
        <p:spPr bwMode="auto">
          <a:xfrm>
            <a:off x="29693657" y="5709998"/>
            <a:ext cx="12974006" cy="1221744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Measured Performance</a:t>
            </a:r>
          </a:p>
          <a:p>
            <a:pPr eaLnBrk="1" hangingPunct="1">
              <a:spcBef>
                <a:spcPts val="600"/>
              </a:spcBef>
            </a:pPr>
            <a:endParaRPr lang="en-US" altLang="x-none" sz="4400" b="1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electric feed system is actively being tested over a wide range of operating conditions. Initial feedback at lower rotational speeds has provided promising results. A plot of the system running at 17,500 rpm is shown below.</a:t>
            </a: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system curve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a function of the static head and the major and minor losses in the system. This curve gives the amount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of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energy the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pump has to create up in order to operate at a flowrate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.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pump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performance curve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describes the relation between the flowrate and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head produced by the actual pump. 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best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perating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oint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defined as the flow at which the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EFS system operates at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highest or optimum efficiency for a given impeller diameter.  </a:t>
            </a: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 shut-off (SO)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head a pump will develop when operating against a closed discharge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valve (Q = 0). SO kept at 4 GPM to extend life of pump during testing.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 run-out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(RO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)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the maximum flow the pump can produce before experiencing severe performance drops.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NPSH curve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shows the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minimum amount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of suction pressure to overcome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pump entrance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losses and cavitation.</a:t>
            </a: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algn="ctr"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14339" name="Text Box 7"/>
          <p:cNvSpPr txBox="1">
            <a:spLocks noChangeArrowheads="1"/>
          </p:cNvSpPr>
          <p:nvPr/>
        </p:nvSpPr>
        <p:spPr bwMode="auto">
          <a:xfrm>
            <a:off x="1045029" y="5709999"/>
            <a:ext cx="10012680" cy="12217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600"/>
              </a:spcBef>
            </a:pPr>
            <a:r>
              <a:rPr lang="en-US" altLang="x-none" sz="4400" b="1" dirty="0" smtClean="0">
                <a:latin typeface="Garamond" panose="02020404030301010803" pitchFamily="18" charset="0"/>
                <a:cs typeface="Helvetica" panose="020B0604020202020204" pitchFamily="34" charset="0"/>
              </a:rPr>
              <a:t>Project Objective Statement</a:t>
            </a:r>
            <a:endParaRPr lang="en-US" altLang="x-none" sz="4400" b="1" dirty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algn="just" eaLnBrk="1" hangingPunct="1">
              <a:spcBef>
                <a:spcPts val="600"/>
              </a:spcBef>
            </a:pPr>
            <a:endParaRPr lang="en-US" sz="24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 eaLnBrk="1" hangingPunct="1">
              <a:spcBef>
                <a:spcPts val="600"/>
              </a:spcBef>
            </a:pPr>
            <a:endParaRPr lang="en-US" sz="24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600"/>
              </a:spcBef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The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goal of the EFS project is to design, build, and test an electric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propellant feed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system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for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the PSAS LV4 liquid fueled bi-propellant rocket engine prototype by June 6, 2017.</a:t>
            </a:r>
            <a:r>
              <a:rPr lang="en-US" altLang="x-none" sz="2400" dirty="0">
                <a:latin typeface="Garamond" panose="02020404030301010803" pitchFamily="18" charset="0"/>
                <a:cs typeface="Helvetica" panose="020B0604020202020204" pitchFamily="34" charset="0"/>
              </a:rPr>
              <a:t>	</a:t>
            </a:r>
            <a:r>
              <a:rPr lang="en-US" altLang="x-none" sz="2400" dirty="0"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endParaRPr lang="en-US" altLang="x-none" sz="2400" i="1" dirty="0">
              <a:solidFill>
                <a:schemeClr val="accent2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340" name="Text Box 11"/>
          <p:cNvSpPr txBox="1">
            <a:spLocks noChangeArrowheads="1"/>
          </p:cNvSpPr>
          <p:nvPr/>
        </p:nvSpPr>
        <p:spPr bwMode="auto">
          <a:xfrm>
            <a:off x="1100932" y="16891739"/>
            <a:ext cx="10012680" cy="1236018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Key Customer Requirements</a:t>
            </a:r>
          </a:p>
          <a:p>
            <a:pPr eaLnBrk="1" hangingPunct="1">
              <a:spcBef>
                <a:spcPts val="400"/>
              </a:spcBef>
            </a:pPr>
            <a:r>
              <a:rPr lang="en-US" altLang="x-none" sz="2057" dirty="0">
                <a:solidFill>
                  <a:srgbClr val="FF8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endParaRPr lang="en-US" altLang="x-none" sz="2057" dirty="0" smtClean="0">
              <a:solidFill>
                <a:srgbClr val="FF8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400"/>
              </a:spcBef>
            </a:pPr>
            <a:endParaRPr lang="en-US" altLang="x-none" sz="2057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Design, build and test </a:t>
            </a:r>
            <a:r>
              <a:rPr lang="en-US" altLang="x-none" sz="2800" dirty="0">
                <a:latin typeface="Garamond" panose="02020404030301010803" pitchFamily="18" charset="0"/>
                <a:cs typeface="Helvetica" panose="020B0604020202020204" pitchFamily="34" charset="0"/>
              </a:rPr>
              <a:t>a technology development platform for the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electronic propellant feed system.</a:t>
            </a: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Design a pump capable of delivering 350 psi of pressure at 11 GPM to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the LV3 engine.</a:t>
            </a:r>
            <a:endParaRPr lang="en-US" altLang="x-none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Pump performance characterization.</a:t>
            </a: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Scalable design for future pump iterations.</a:t>
            </a: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Open source documentation, design artifacts and build information.</a:t>
            </a:r>
          </a:p>
        </p:txBody>
      </p:sp>
      <p:sp>
        <p:nvSpPr>
          <p:cNvPr id="14341" name="Text Box 16"/>
          <p:cNvSpPr txBox="1">
            <a:spLocks noChangeArrowheads="1"/>
          </p:cNvSpPr>
          <p:nvPr/>
        </p:nvSpPr>
        <p:spPr bwMode="auto">
          <a:xfrm>
            <a:off x="1045028" y="27825223"/>
            <a:ext cx="10012680" cy="11256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Acknowledgments</a:t>
            </a:r>
          </a:p>
        </p:txBody>
      </p:sp>
      <p:sp>
        <p:nvSpPr>
          <p:cNvPr id="14344" name="Text Box 14"/>
          <p:cNvSpPr txBox="1">
            <a:spLocks noChangeArrowheads="1"/>
          </p:cNvSpPr>
          <p:nvPr/>
        </p:nvSpPr>
        <p:spPr bwMode="auto">
          <a:xfrm>
            <a:off x="3111767" y="2822778"/>
            <a:ext cx="37670508" cy="2022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35131" tIns="0" rIns="235131" bIns="235131" anchor="ctr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1200"/>
              </a:spcBef>
              <a:spcAft>
                <a:spcPts val="1200"/>
              </a:spcAft>
            </a:pPr>
            <a:r>
              <a:rPr lang="en-US" altLang="x-none" sz="48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Team Members: John C. Froehlich, Jonathan Talik, James Luce, Rawand Rasheed, Mimi Shang and Jordan Roland</a:t>
            </a:r>
          </a:p>
          <a:p>
            <a:pPr algn="ctr" eaLnBrk="1" hangingPunct="1">
              <a:spcBef>
                <a:spcPts val="1200"/>
              </a:spcBef>
              <a:spcAft>
                <a:spcPts val="1200"/>
              </a:spcAft>
            </a:pPr>
            <a:r>
              <a:rPr lang="is-IS" altLang="x-none" sz="48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Sponsor: Portland State Aerospace Society</a:t>
            </a:r>
            <a:endParaRPr lang="en-US" altLang="x-none" sz="4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346" name="Text Box 70"/>
          <p:cNvSpPr txBox="1">
            <a:spLocks noChangeArrowheads="1"/>
          </p:cNvSpPr>
          <p:nvPr/>
        </p:nvSpPr>
        <p:spPr bwMode="auto">
          <a:xfrm>
            <a:off x="29693657" y="28846118"/>
            <a:ext cx="12974006" cy="11256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just" eaLnBrk="1" hangingPunct="1"/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Project Website</a:t>
            </a:r>
          </a:p>
          <a:p>
            <a:pPr eaLnBrk="1" hangingPunct="1">
              <a:spcBef>
                <a:spcPct val="10000"/>
              </a:spcBef>
            </a:pPr>
            <a:endParaRPr lang="en-US" altLang="x-none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10000"/>
              </a:spcBef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https</a:t>
            </a:r>
            <a:r>
              <a:rPr lang="en-US" altLang="x-none" sz="2800" dirty="0">
                <a:latin typeface="Garamond" panose="02020404030301010803" pitchFamily="18" charset="0"/>
                <a:cs typeface="Helvetica" panose="020B0604020202020204" pitchFamily="34" charset="0"/>
              </a:rPr>
              <a:t>://github.com/psas/electric-feed-system</a:t>
            </a: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Rectangle 180"/>
          <p:cNvSpPr>
            <a:spLocks noChangeArrowheads="1"/>
          </p:cNvSpPr>
          <p:nvPr/>
        </p:nvSpPr>
        <p:spPr bwMode="auto">
          <a:xfrm>
            <a:off x="663220" y="845414"/>
            <a:ext cx="42386250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anchor="ctr">
            <a:spAutoFit/>
          </a:bodyPr>
          <a:lstStyle/>
          <a:p>
            <a:pPr algn="ctr">
              <a:defRPr/>
            </a:pPr>
            <a:r>
              <a:rPr lang="en-US" sz="11500" b="1" dirty="0" smtClean="0"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</a:rPr>
              <a:t>Electric Propellant Feed System (EFS)</a:t>
            </a:r>
            <a:endParaRPr lang="en-US" sz="11500" b="1" dirty="0"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1045029" y="9673496"/>
            <a:ext cx="10012680" cy="1299304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365760" rIns="783771" bIns="783771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600"/>
              </a:spcBef>
            </a:pPr>
            <a:r>
              <a:rPr lang="en-US" altLang="x-none" sz="4400" b="1" dirty="0" smtClean="0">
                <a:latin typeface="Garamond" panose="02020404030301010803" pitchFamily="18" charset="0"/>
                <a:cs typeface="Helvetica" panose="020B0604020202020204" pitchFamily="34" charset="0"/>
              </a:rPr>
              <a:t>Motivation</a:t>
            </a:r>
          </a:p>
          <a:p>
            <a:pPr eaLnBrk="1" hangingPunct="1">
              <a:spcBef>
                <a:spcPts val="600"/>
              </a:spcBef>
            </a:pP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600"/>
              </a:spcBef>
            </a:pP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600"/>
              </a:spcBef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Historically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, the systems to impel propellants to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the combustion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chamber of a liquid fueled rocket are based on the employment of turbo-pumps or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pressurized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gas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systems.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The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complexity and cost of these methods has made building a liquid fuel rocket financially and technically difficult for the amateur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rocketry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community. </a:t>
            </a: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The EFS team is investigating the open source development of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a low-cost electric powered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alternative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for providing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the pressure and flow requirements of PSAS’s LV3 rocket.</a:t>
            </a:r>
            <a:endParaRPr lang="en-US" sz="2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1045028" y="23029140"/>
            <a:ext cx="10012680" cy="1172052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Future Work </a:t>
            </a:r>
          </a:p>
          <a:p>
            <a:pPr algn="just" eaLnBrk="1" hangingPunct="1">
              <a:spcBef>
                <a:spcPts val="600"/>
              </a:spcBef>
            </a:pPr>
            <a:endParaRPr lang="en-US" altLang="x-none" sz="4400" b="1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Investigate additional design variations.</a:t>
            </a: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Test pump with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pintle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injector.</a:t>
            </a: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Adapt system for cryogenic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propellant conditions.</a:t>
            </a:r>
            <a:endParaRPr lang="en-US" altLang="x-none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Scale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for LV4 and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future 8kN engine</a:t>
            </a:r>
            <a:r>
              <a:rPr lang="en-US" altLang="x-none" sz="2800" dirty="0">
                <a:latin typeface="Garamond" panose="02020404030301010803" pitchFamily="18" charset="0"/>
                <a:cs typeface="Helvetica" panose="020B0604020202020204" pitchFamily="34" charset="0"/>
              </a:rPr>
              <a:t>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design.</a:t>
            </a:r>
            <a:endParaRPr lang="en-US" altLang="x-none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Refine motor control and motor data acquisition</a:t>
            </a:r>
            <a:r>
              <a:rPr lang="en-US" altLang="x-none" sz="28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0580" y="31080452"/>
            <a:ext cx="5507083" cy="11487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8488" y="22963978"/>
            <a:ext cx="7364178" cy="5816978"/>
          </a:xfrm>
          <a:prstGeom prst="rect">
            <a:avLst/>
          </a:prstGeom>
        </p:spPr>
      </p:pic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4495692"/>
              </p:ext>
            </p:extLst>
          </p:nvPr>
        </p:nvGraphicFramePr>
        <p:xfrm>
          <a:off x="1753783" y="29372112"/>
          <a:ext cx="9359829" cy="2651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515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20545">
                <a:tc>
                  <a:txBody>
                    <a:bodyPr/>
                    <a:lstStyle/>
                    <a:p>
                      <a:pPr marL="0" indent="0" algn="l" rtl="0" eaLnBrk="1" fontAlgn="base" hangingPunct="1">
                        <a:spcBef>
                          <a:spcPct val="10000"/>
                        </a:spcBef>
                        <a:spcAft>
                          <a:spcPct val="0"/>
                        </a:spcAft>
                        <a:buFont typeface="Arial" charset="0"/>
                        <a:buNone/>
                        <a:tabLst>
                          <a:tab pos="508000" algn="l"/>
                        </a:tabLst>
                      </a:pPr>
                      <a:r>
                        <a:rPr lang="en-US" altLang="x-none" sz="2800" kern="120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We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 thank our mentors Erin Schmidt, Andrew Greenberg and </a:t>
                      </a:r>
                      <a:r>
                        <a:rPr lang="en-US" altLang="x-none" sz="2800" kern="120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Raúl </a:t>
                      </a:r>
                      <a:r>
                        <a:rPr lang="en-US" altLang="x-none" sz="2800" kern="120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Bayoán </a:t>
                      </a:r>
                      <a:r>
                        <a:rPr lang="en-US" altLang="x-none" sz="2800" kern="120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Cal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 for their support, Chris Auclair for sharing a wealth of MasterCam knowledge, Haneef Mubarak for lending a valuable hand, and Mike Chung for allowing us to live in his machine shop. Funding for this project was provided by Portland State Aerospace Society</a:t>
                      </a:r>
                      <a:endParaRPr lang="en-US" altLang="x-none" sz="2800" kern="1200" dirty="0" smtClean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ＭＳ Ｐゴシック" charset="-128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 algn="l" rtl="0" eaLnBrk="1" fontAlgn="base" hangingPunct="1">
                        <a:spcBef>
                          <a:spcPct val="10000"/>
                        </a:spcBef>
                        <a:spcAft>
                          <a:spcPct val="0"/>
                        </a:spcAft>
                        <a:buFont typeface="Arial" charset="0"/>
                        <a:buChar char="•"/>
                        <a:tabLst>
                          <a:tab pos="508000" algn="l"/>
                        </a:tabLst>
                      </a:pPr>
                      <a:endParaRPr lang="en-US" altLang="x-none" sz="2800" kern="1200" dirty="0" smtClean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ＭＳ Ｐゴシック" charset="-128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2008270" y="7741522"/>
            <a:ext cx="4050961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Water cooled 240 amp brushless DC motor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008270" y="16879486"/>
            <a:ext cx="3813505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Load cell for live shaft torque measurement 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939556" y="8128857"/>
            <a:ext cx="3622025" cy="523220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Floating motor mount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183216" y="16891739"/>
            <a:ext cx="3043054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Thrust and radial load bearings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0136009" y="16879486"/>
            <a:ext cx="3622025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Shaft seal and Rulon bushing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7109454" y="16837328"/>
            <a:ext cx="1668745" cy="523220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Inlet eye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5475442" y="7697970"/>
            <a:ext cx="3302757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Barske straight blade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i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mpeller 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4744367" y="16837328"/>
            <a:ext cx="1378754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O-ring seal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cxnSp>
        <p:nvCxnSpPr>
          <p:cNvPr id="10" name="Straight Connector 9"/>
          <p:cNvCxnSpPr>
            <a:stCxn id="7" idx="2"/>
          </p:cNvCxnSpPr>
          <p:nvPr/>
        </p:nvCxnSpPr>
        <p:spPr>
          <a:xfrm>
            <a:off x="14033751" y="8695629"/>
            <a:ext cx="1214947" cy="191170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endCxn id="27" idx="0"/>
          </p:cNvCxnSpPr>
          <p:nvPr/>
        </p:nvCxnSpPr>
        <p:spPr>
          <a:xfrm flipH="1">
            <a:off x="13915023" y="13603412"/>
            <a:ext cx="2677044" cy="3276074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endCxn id="30" idx="0"/>
          </p:cNvCxnSpPr>
          <p:nvPr/>
        </p:nvCxnSpPr>
        <p:spPr>
          <a:xfrm flipH="1">
            <a:off x="17704743" y="11991180"/>
            <a:ext cx="4805572" cy="4900559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endCxn id="37" idx="0"/>
          </p:cNvCxnSpPr>
          <p:nvPr/>
        </p:nvCxnSpPr>
        <p:spPr>
          <a:xfrm flipH="1">
            <a:off x="21947022" y="12255875"/>
            <a:ext cx="2644054" cy="4623611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endCxn id="42" idx="0"/>
          </p:cNvCxnSpPr>
          <p:nvPr/>
        </p:nvCxnSpPr>
        <p:spPr>
          <a:xfrm>
            <a:off x="25299830" y="13049250"/>
            <a:ext cx="133914" cy="378807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endCxn id="38" idx="0"/>
          </p:cNvCxnSpPr>
          <p:nvPr/>
        </p:nvCxnSpPr>
        <p:spPr>
          <a:xfrm>
            <a:off x="27337783" y="12255875"/>
            <a:ext cx="606044" cy="4581453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endCxn id="40" idx="2"/>
          </p:cNvCxnSpPr>
          <p:nvPr/>
        </p:nvCxnSpPr>
        <p:spPr>
          <a:xfrm flipV="1">
            <a:off x="25995589" y="8652077"/>
            <a:ext cx="1131232" cy="2987473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endCxn id="28" idx="2"/>
          </p:cNvCxnSpPr>
          <p:nvPr/>
        </p:nvCxnSpPr>
        <p:spPr>
          <a:xfrm flipV="1">
            <a:off x="18752989" y="8652077"/>
            <a:ext cx="997580" cy="154063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22019970" y="7701887"/>
            <a:ext cx="2843873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Modular diffuser mount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cxnSp>
        <p:nvCxnSpPr>
          <p:cNvPr id="74" name="Straight Connector 73"/>
          <p:cNvCxnSpPr>
            <a:endCxn id="71" idx="2"/>
          </p:cNvCxnSpPr>
          <p:nvPr/>
        </p:nvCxnSpPr>
        <p:spPr>
          <a:xfrm flipH="1" flipV="1">
            <a:off x="23441907" y="8655994"/>
            <a:ext cx="1776313" cy="1017502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1122" y="18579886"/>
            <a:ext cx="10807076" cy="382346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9" name="TextBox 48"/>
          <p:cNvSpPr txBox="1"/>
          <p:nvPr/>
        </p:nvSpPr>
        <p:spPr>
          <a:xfrm>
            <a:off x="12038488" y="18578603"/>
            <a:ext cx="5346403" cy="3554819"/>
          </a:xfrm>
          <a:prstGeom prst="rect">
            <a:avLst/>
          </a:prstGeom>
          <a:noFill/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0" rtlCol="0">
            <a:spAutoFit/>
          </a:bodyPr>
          <a:lstStyle/>
          <a:p>
            <a:r>
              <a:rPr lang="en-US" sz="3200" b="1" dirty="0" smtClean="0">
                <a:latin typeface="Garamond" panose="02020404030301010803" pitchFamily="18" charset="0"/>
                <a:cs typeface="Helvetica" panose="020B0604020202020204" pitchFamily="34" charset="0"/>
              </a:rPr>
              <a:t>Impellers</a:t>
            </a:r>
          </a:p>
          <a:p>
            <a:endParaRPr lang="en-US" sz="2800" b="1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The EFS system uses an unorthodox Barske straight blade impeller to meet the unusually high head, low flow engine requirements. Final designs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were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3D Printed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in stainless steel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.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957069" y="22963978"/>
            <a:ext cx="8821129" cy="5816977"/>
          </a:xfrm>
          <a:prstGeom prst="rect">
            <a:avLst/>
          </a:prstGeom>
          <a:noFill/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tx1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Experimental Test Platform </a:t>
            </a:r>
          </a:p>
          <a:p>
            <a:endParaRPr lang="en-US" sz="3200" b="1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Arduino microcontroller used for motor control and system data acquisition.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Variables monitored: Suction pressure, discharge pressure, volute and seal cavity pressures, RPM, flow rate, inlet temperature and shaft torque.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Constant inlet pressure (~45 psi) is provided via a 42 gallon water tank.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Flow is controlled during testing using a gate valve on the discharge side.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Motor and speed controller require water cooling 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5" t="4045" r="13189" b="3300"/>
          <a:stretch/>
        </p:blipFill>
        <p:spPr>
          <a:xfrm>
            <a:off x="30054420" y="8924967"/>
            <a:ext cx="11946192" cy="82885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341091" y="17192923"/>
            <a:ext cx="113728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i="1" dirty="0" smtClean="0">
                <a:latin typeface="Garamond" panose="02020404030301010803" pitchFamily="18" charset="0"/>
              </a:rPr>
              <a:t>Figure 2:</a:t>
            </a:r>
            <a:r>
              <a:rPr lang="en-US" sz="2600" i="1" dirty="0" smtClean="0">
                <a:latin typeface="Garamond" panose="02020404030301010803" pitchFamily="18" charset="0"/>
              </a:rPr>
              <a:t> EFS performance characteristics at 17,500 rpm using 11 blade impeller and 8</a:t>
            </a:r>
            <a:r>
              <a:rPr lang="en-US" sz="2600" i="1" dirty="0" smtClean="0">
                <a:latin typeface="Garamond" panose="02020404030301010803" pitchFamily="18" charset="0"/>
                <a:sym typeface="Math1" panose="05000502060100000001" pitchFamily="2" charset="2"/>
              </a:rPr>
              <a:t> diffuser.</a:t>
            </a:r>
            <a:endParaRPr lang="en-US" sz="2600" i="1" dirty="0">
              <a:latin typeface="Garamond" panose="02020404030301010803" pitchFamily="18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618" b="95706" l="2273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8167">
            <a:off x="12834960" y="24358365"/>
            <a:ext cx="15146762" cy="1170432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14421104" y="31080452"/>
            <a:ext cx="113728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i="1" dirty="0" smtClean="0">
                <a:latin typeface="Garamond" panose="02020404030301010803" pitchFamily="18" charset="0"/>
              </a:rPr>
              <a:t>Figure 1:</a:t>
            </a:r>
            <a:r>
              <a:rPr lang="en-US" sz="2600" i="1" dirty="0">
                <a:latin typeface="Garamond" panose="02020404030301010803" pitchFamily="18" charset="0"/>
                <a:sym typeface="Math1" panose="05000502060100000001" pitchFamily="2" charset="2"/>
              </a:rPr>
              <a:t> </a:t>
            </a:r>
            <a:r>
              <a:rPr lang="en-US" sz="2600" dirty="0" smtClean="0">
                <a:latin typeface="Garamond" panose="02020404030301010803" pitchFamily="18" charset="0"/>
                <a:sym typeface="Math1" panose="05000502060100000001" pitchFamily="2" charset="2"/>
              </a:rPr>
              <a:t>PSAS Launch Vehicle-3 (LV3) CAD model</a:t>
            </a:r>
            <a:r>
              <a:rPr lang="en-US" sz="2600" i="1" dirty="0" smtClean="0">
                <a:latin typeface="Garamond" panose="02020404030301010803" pitchFamily="18" charset="0"/>
                <a:sym typeface="Math1" panose="05000502060100000001" pitchFamily="2" charset="2"/>
              </a:rPr>
              <a:t>.</a:t>
            </a:r>
            <a:endParaRPr lang="en-US" sz="2600" i="1" dirty="0">
              <a:latin typeface="Garamond" panose="02020404030301010803" pitchFamily="18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957910" y="958044"/>
            <a:ext cx="3042701" cy="286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82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Default Design 3">
    <a:dk1>
      <a:srgbClr val="000000"/>
    </a:dk1>
    <a:lt1>
      <a:srgbClr val="FFFFFF"/>
    </a:lt1>
    <a:dk2>
      <a:srgbClr val="000000"/>
    </a:dk2>
    <a:lt2>
      <a:srgbClr val="333333"/>
    </a:lt2>
    <a:accent1>
      <a:srgbClr val="DDDDDD"/>
    </a:accent1>
    <a:accent2>
      <a:srgbClr val="808080"/>
    </a:accent2>
    <a:accent3>
      <a:srgbClr val="FFFFFF"/>
    </a:accent3>
    <a:accent4>
      <a:srgbClr val="000000"/>
    </a:accent4>
    <a:accent5>
      <a:srgbClr val="EBEBEB"/>
    </a:accent5>
    <a:accent6>
      <a:srgbClr val="737373"/>
    </a:accent6>
    <a:hlink>
      <a:srgbClr val="4D4D4D"/>
    </a:hlink>
    <a:folHlink>
      <a:srgbClr val="EAEAEA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6565</TotalTime>
  <Words>641</Words>
  <Application>Microsoft Office PowerPoint</Application>
  <PresentationFormat>Custom</PresentationFormat>
  <Paragraphs>91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ＭＳ Ｐゴシック</vt:lpstr>
      <vt:lpstr>Arial</vt:lpstr>
      <vt:lpstr>Calibri</vt:lpstr>
      <vt:lpstr>Garamond</vt:lpstr>
      <vt:lpstr>Helvetica</vt:lpstr>
      <vt:lpstr>Math1</vt:lpstr>
      <vt:lpstr>Times New Roman</vt:lpstr>
      <vt:lpstr>Default Design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Poster template</dc:title>
  <dc:subject>BSME Capstone</dc:subject>
  <dc:creator>Inspired by Colin Purrington and created by GWR</dc:creator>
  <cp:keywords/>
  <dc:description>See http://colinpurrington.com/tips/academic/posterdesign for more information and the inspiration for this poster layout</dc:description>
  <cp:lastModifiedBy>Johnny Froehlich</cp:lastModifiedBy>
  <cp:revision>680</cp:revision>
  <cp:lastPrinted>2017-05-19T13:54:08Z</cp:lastPrinted>
  <dcterms:created xsi:type="dcterms:W3CDTF">2012-06-12T14:08:55Z</dcterms:created>
  <dcterms:modified xsi:type="dcterms:W3CDTF">2017-06-04T00:16:42Z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wner">
    <vt:lpwstr>Colin Purrington</vt:lpwstr>
  </property>
</Properties>
</file>

<file path=docProps/thumbnail.jpeg>
</file>